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4" r:id="rId3"/>
    <p:sldId id="286" r:id="rId4"/>
    <p:sldId id="287" r:id="rId5"/>
    <p:sldId id="288" r:id="rId6"/>
    <p:sldId id="302" r:id="rId7"/>
    <p:sldId id="303" r:id="rId8"/>
    <p:sldId id="304" r:id="rId9"/>
    <p:sldId id="301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3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9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9256-BB9D-4EE1-978B-903609A03B5E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1966" y="160453"/>
            <a:ext cx="959489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905" algn="ctr" rtl="1">
              <a:lnSpc>
                <a:spcPct val="200000"/>
              </a:lnSpc>
            </a:pPr>
            <a:r>
              <a:rPr lang="fa-IR" sz="60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 فارسی پنجم دبستان</a:t>
            </a:r>
          </a:p>
          <a:p>
            <a:pPr indent="-1905" algn="ctr" rtl="1">
              <a:lnSpc>
                <a:spcPct val="200000"/>
              </a:lnSpc>
            </a:pPr>
            <a:r>
              <a:rPr lang="fa-IR" sz="48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درس دوم: فضل خدا</a:t>
            </a:r>
            <a:endParaRPr lang="en-US" sz="4800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indent="-1905" algn="ctr" rtl="1">
              <a:lnSpc>
                <a:spcPct val="200000"/>
              </a:lnSpc>
            </a:pPr>
            <a:r>
              <a:rPr lang="fa-IR" sz="32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دبستان پسرانه شهید جهان آرا –کلاس 5/1</a:t>
            </a:r>
          </a:p>
          <a:p>
            <a:pPr indent="-1905" algn="ctr" rtl="1">
              <a:lnSpc>
                <a:spcPct val="200000"/>
              </a:lnSpc>
            </a:pPr>
            <a:r>
              <a:rPr lang="fa-IR" sz="3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مدرس: نوری</a:t>
            </a:r>
          </a:p>
          <a:p>
            <a:pPr indent="-1905" algn="ctr" rtl="1">
              <a:lnSpc>
                <a:spcPct val="200000"/>
              </a:lnSpc>
            </a:pPr>
            <a:r>
              <a:rPr lang="fa-IR" sz="3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 مهر 1400</a:t>
            </a:r>
            <a:endParaRPr lang="fa-IR" sz="320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580390"/>
              </p:ext>
            </p:extLst>
          </p:nvPr>
        </p:nvGraphicFramePr>
        <p:xfrm>
          <a:off x="4394200" y="2362200"/>
          <a:ext cx="9144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Equation" r:id="rId3" imgW="914400" imgH="272160" progId="Equation.DSMT4">
                  <p:embed/>
                </p:oleObj>
              </mc:Choice>
              <mc:Fallback>
                <p:oleObj name="Equation" r:id="rId3" imgW="914400" imgH="272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71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284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50"/>
    </mc:Choice>
    <mc:Fallback xmlns="">
      <p:transition spd="slow" advTm="2135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66682" y="1803042"/>
            <a:ext cx="6967470" cy="3000778"/>
          </a:xfrm>
          <a:prstGeom prst="roundRect">
            <a:avLst/>
          </a:prstGeom>
          <a:ln w="57150">
            <a:solidFill>
              <a:srgbClr val="C0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27301" y="2511380"/>
            <a:ext cx="3284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9600" dirty="0" smtClean="0">
                <a:cs typeface="B Titr" panose="00000700000000000000" pitchFamily="2" charset="-78"/>
              </a:rPr>
              <a:t>پایان</a:t>
            </a:r>
            <a:endParaRPr lang="en-US" sz="9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307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"/>
    </mc:Choice>
    <mc:Fallback xmlns="">
      <p:transition spd="slow" advTm="80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910" t="18567" r="34842" b="17647"/>
          <a:stretch/>
        </p:blipFill>
        <p:spPr>
          <a:xfrm>
            <a:off x="551329" y="779929"/>
            <a:ext cx="5782235" cy="595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10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7"/>
    </mc:Choice>
    <mc:Fallback xmlns="">
      <p:transition spd="slow" advTm="120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2" name="AutoShape 2"/>
          <p:cNvCxnSpPr>
            <a:cxnSpLocks noChangeShapeType="1"/>
          </p:cNvCxnSpPr>
          <p:nvPr/>
        </p:nvCxnSpPr>
        <p:spPr bwMode="auto">
          <a:xfrm>
            <a:off x="5857919" y="2397469"/>
            <a:ext cx="5757138" cy="1188761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20483" name="AutoShape 3"/>
          <p:cNvCxnSpPr>
            <a:cxnSpLocks noChangeShapeType="1"/>
          </p:cNvCxnSpPr>
          <p:nvPr/>
        </p:nvCxnSpPr>
        <p:spPr bwMode="auto">
          <a:xfrm flipH="1">
            <a:off x="463640" y="6156164"/>
            <a:ext cx="10788558" cy="0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20484" name="AutoShape 4"/>
          <p:cNvCxnSpPr>
            <a:cxnSpLocks noChangeShapeType="1"/>
          </p:cNvCxnSpPr>
          <p:nvPr/>
        </p:nvCxnSpPr>
        <p:spPr bwMode="auto">
          <a:xfrm flipH="1">
            <a:off x="707571" y="2397469"/>
            <a:ext cx="5150348" cy="1314560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4955268" y="2730239"/>
            <a:ext cx="180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solidFill>
                  <a:srgbClr val="FF0000"/>
                </a:solidFill>
                <a:ea typeface="Times New Roman" panose="02020603050405020304" pitchFamily="18" charset="0"/>
                <a:cs typeface="B Nazanin" panose="00000400000000000000" pitchFamily="2" charset="-78"/>
              </a:rPr>
              <a:t>واژه های </a:t>
            </a:r>
            <a:r>
              <a:rPr lang="fa-IR" sz="28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B Nazanin" panose="00000400000000000000" pitchFamily="2" charset="-78"/>
              </a:rPr>
              <a:t>مهم</a:t>
            </a:r>
            <a:endParaRPr lang="en-US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5807" y="4044799"/>
            <a:ext cx="12247807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فضل- شکر- هزار- بحر- برّ- انجم- لیل- نهار- اجزا- مرده- تأثیر- بستان- </a:t>
            </a:r>
            <a:r>
              <a:rPr lang="fa-IR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لاله زار</a:t>
            </a:r>
          </a:p>
          <a:p>
            <a:pPr algn="ctr" rtl="1">
              <a:lnSpc>
                <a:spcPct val="200000"/>
              </a:lnSpc>
            </a:pPr>
            <a:r>
              <a:rPr lang="fa-IR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برهنه- پیرهن- توحیدگو- بنی آدم- زمزمه.</a:t>
            </a:r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221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"/>
    </mc:Choice>
    <mc:Fallback xmlns="">
      <p:transition spd="slow" advTm="89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1984856"/>
            <a:ext cx="1122430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6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لحن صدا و آهنگ کلام ما با توجّه به محتوا، </a:t>
            </a:r>
            <a:r>
              <a:rPr lang="fa-IR" sz="2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موقعیّت ها</a:t>
            </a:r>
            <a:r>
              <a:rPr lang="fa-IR" sz="26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، حالت روحی خودمان و مکان سخنگویی متفاوت است. مثلاً شعرهای </a:t>
            </a:r>
            <a:r>
              <a:rPr lang="fa-IR" sz="2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غم انگیز </a:t>
            </a:r>
            <a:r>
              <a:rPr lang="fa-IR" sz="26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و شاد مانند هم خوانده </a:t>
            </a:r>
            <a:r>
              <a:rPr lang="fa-IR" sz="2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نمی شوند </a:t>
            </a:r>
            <a:r>
              <a:rPr lang="fa-IR" sz="26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یا در مجلس عزا مانند مجلس عروسی سخن </a:t>
            </a:r>
            <a:r>
              <a:rPr lang="fa-IR" sz="2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نمی گوییم</a:t>
            </a:r>
            <a:r>
              <a:rPr lang="fa-IR" sz="26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marL="457200" indent="-457200" algn="just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</a:t>
            </a:r>
            <a:r>
              <a:rPr lang="fa-IR" sz="24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خواندن شعر نکات زیر را رعایت می¬کنیم:</a:t>
            </a:r>
          </a:p>
          <a:p>
            <a:pPr marL="457200" indent="-457200" algn="just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شعر </a:t>
            </a:r>
            <a:r>
              <a:rPr lang="fa-IR" sz="24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را آرام و </a:t>
            </a:r>
            <a:r>
              <a:rPr lang="fa-IR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بی صدا می خوانیم</a:t>
            </a:r>
            <a:r>
              <a:rPr lang="fa-IR" sz="24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marL="457200" indent="-457200" algn="just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درباره ی </a:t>
            </a:r>
            <a:r>
              <a:rPr lang="fa-IR" sz="24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محتوای شعر فکر </a:t>
            </a:r>
            <a:r>
              <a:rPr lang="fa-IR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می کنیم</a:t>
            </a:r>
            <a:r>
              <a:rPr lang="fa-IR" sz="24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marL="457200" indent="-457200" algn="just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لحن </a:t>
            </a:r>
            <a:r>
              <a:rPr lang="fa-IR" sz="24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و آهنگ مناسب کلام را انتخاب </a:t>
            </a:r>
            <a:r>
              <a:rPr lang="fa-IR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می کنیم</a:t>
            </a:r>
            <a:r>
              <a:rPr lang="fa-IR" sz="24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marL="457200" indent="-457200" algn="just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اکنون </a:t>
            </a:r>
            <a:r>
              <a:rPr lang="fa-IR" sz="24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شروع با سرعت و لحن مناسب، شروع به خواندن شعر </a:t>
            </a:r>
            <a:r>
              <a:rPr lang="fa-IR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می کنیم</a:t>
            </a:r>
            <a:r>
              <a:rPr lang="fa-IR" sz="24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09068" y="0"/>
            <a:ext cx="1681935" cy="1562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</a:pPr>
            <a:endParaRPr lang="fa-IR" sz="28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115000"/>
              </a:lnSpc>
            </a:pPr>
            <a:endParaRPr lang="fa-IR" sz="28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ctr" rtl="1">
              <a:lnSpc>
                <a:spcPct val="115000"/>
              </a:lnSpc>
            </a:pPr>
            <a:r>
              <a:rPr lang="fa-I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دانش زبانی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720788" y="-26580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بچّه های عزیز به واژگان زیر دقّت کنید.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720788" y="-22008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2  Nazanin" panose="00000400000000000000" pitchFamily="2" charset="-78"/>
              </a:rPr>
              <a:t>خوب		نیک (هم­معنی)				خوب		بد (متضاد)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720788" y="-22008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720788" y="-22008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8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5"/>
    </mc:Choice>
    <mc:Fallback xmlns="">
      <p:transition spd="slow" advTm="138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2121"/>
            <a:ext cx="1178416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شعر خوانی</a:t>
            </a:r>
          </a:p>
          <a:p>
            <a:pPr algn="r" rtl="1">
              <a:lnSpc>
                <a:spcPct val="150000"/>
              </a:lnSpc>
            </a:pP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اوّل </a:t>
            </a:r>
            <a:r>
              <a:rPr lang="fa-IR" sz="28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شعر را بی صدا می خوانیم و در مورد محتوا و لحن مناسب آن فکر می کنیم.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لحن و آهنگ مناسب شعر را بیابیم.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اکنون با لحن و سرعت مناسب با صدایی رسا شعر را می خوانیم.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854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"/>
    </mc:Choice>
    <mc:Fallback xmlns="">
      <p:transition spd="slow" advTm="73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390" t="22610" r="34532" b="15993"/>
          <a:stretch/>
        </p:blipFill>
        <p:spPr>
          <a:xfrm>
            <a:off x="403410" y="322729"/>
            <a:ext cx="6656295" cy="634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604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"/>
    </mc:Choice>
    <mc:Fallback xmlns="">
      <p:transition spd="slow" advTm="116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220" t="25368" r="36392" b="15074"/>
          <a:stretch/>
        </p:blipFill>
        <p:spPr>
          <a:xfrm>
            <a:off x="336176" y="309282"/>
            <a:ext cx="7207624" cy="639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243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6"/>
    </mc:Choice>
    <mc:Fallback xmlns="">
      <p:transition spd="slow" advTm="205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426" t="25735" r="34429" b="15074"/>
          <a:stretch/>
        </p:blipFill>
        <p:spPr>
          <a:xfrm>
            <a:off x="322729" y="363070"/>
            <a:ext cx="7126941" cy="631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734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"/>
    </mc:Choice>
    <mc:Fallback xmlns="">
      <p:transition spd="slow" advTm="100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130" y="960415"/>
            <a:ext cx="117841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نوشتن</a:t>
            </a:r>
          </a:p>
          <a:p>
            <a:pPr algn="r" rtl="1">
              <a:lnSpc>
                <a:spcPct val="150000"/>
              </a:lnSpc>
            </a:pP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تبدیل کردن شعر به قصّه باید موارد زیر را رعایت کرد</a:t>
            </a:r>
            <a:r>
              <a:rPr lang="fa-IR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endParaRPr lang="fa-IR" sz="2800" b="1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موضوع </a:t>
            </a:r>
            <a:r>
              <a:rPr lang="fa-IR" sz="28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اصلی و </a:t>
            </a:r>
            <a:r>
              <a:rPr lang="fa-IR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شخصیّت ها </a:t>
            </a:r>
            <a:r>
              <a:rPr lang="fa-IR" sz="28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حفظ شود.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زمان </a:t>
            </a:r>
            <a:r>
              <a:rPr lang="fa-IR" sz="28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و مکان رویدادها را بیان کنیم.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</a:t>
            </a:r>
            <a:r>
              <a:rPr lang="fa-IR" sz="28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بیان رویدادها، جزئیات را دقیق بنویسیم.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732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1"/>
    </mc:Choice>
    <mc:Fallback xmlns="">
      <p:transition spd="slow" advTm="103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239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2  Nazanin</vt:lpstr>
      <vt:lpstr>Arial</vt:lpstr>
      <vt:lpstr>B Nazanin</vt:lpstr>
      <vt:lpstr>B Titr</vt:lpstr>
      <vt:lpstr>Calibri</vt:lpstr>
      <vt:lpstr>Calibri Light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Golestan</dc:creator>
  <cp:lastModifiedBy>Lenovo</cp:lastModifiedBy>
  <cp:revision>106</cp:revision>
  <dcterms:created xsi:type="dcterms:W3CDTF">2015-07-06T05:06:21Z</dcterms:created>
  <dcterms:modified xsi:type="dcterms:W3CDTF">2021-10-17T13:22:56Z</dcterms:modified>
</cp:coreProperties>
</file>